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9" r:id="rId2"/>
    <p:sldId id="258" r:id="rId3"/>
    <p:sldId id="266" r:id="rId4"/>
    <p:sldId id="271" r:id="rId5"/>
    <p:sldId id="267" r:id="rId6"/>
    <p:sldId id="268" r:id="rId7"/>
    <p:sldId id="269" r:id="rId8"/>
    <p:sldId id="270" r:id="rId9"/>
    <p:sldId id="27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589"/>
    <p:restoredTop sz="94679"/>
  </p:normalViewPr>
  <p:slideViewPr>
    <p:cSldViewPr snapToGrid="0" snapToObjects="1">
      <p:cViewPr varScale="1">
        <p:scale>
          <a:sx n="97" d="100"/>
          <a:sy n="97" d="100"/>
        </p:scale>
        <p:origin x="232" y="3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8/19/26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8/19/26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8/19/26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‹Nr.›</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3D36919-5345-0221-6CA8-B9149738C7A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F66832-4618-1ECE-BB6A-CC7D75DC9DA7}"/>
              </a:ext>
            </a:extLst>
          </p:cNvPr>
          <p:cNvSpPr/>
          <p:nvPr/>
        </p:nvSpPr>
        <p:spPr>
          <a:xfrm>
            <a:off x="0" y="0"/>
            <a:ext cx="2926080" cy="457200"/>
          </a:xfrm>
          <a:prstGeom prst="rect">
            <a:avLst/>
          </a:prstGeom>
          <a:solidFill>
            <a:srgbClr val="1E5BA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83B8E3BA-195E-910C-F4BE-AFBFE94B1FD6}"/>
              </a:ext>
            </a:extLst>
          </p:cNvPr>
          <p:cNvSpPr/>
          <p:nvPr/>
        </p:nvSpPr>
        <p:spPr>
          <a:xfrm>
            <a:off x="0" y="411480"/>
            <a:ext cx="2194560" cy="201168"/>
          </a:xfrm>
          <a:prstGeom prst="rect">
            <a:avLst/>
          </a:prstGeom>
          <a:solidFill>
            <a:srgbClr val="F1C4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a:extLst>
              <a:ext uri="{FF2B5EF4-FFF2-40B4-BE49-F238E27FC236}">
                <a16:creationId xmlns:a16="http://schemas.microsoft.com/office/drawing/2014/main" id="{0B65DF1C-2007-1DFB-6F11-49AA875FA724}"/>
              </a:ext>
            </a:extLst>
          </p:cNvPr>
          <p:cNvSpPr/>
          <p:nvPr/>
        </p:nvSpPr>
        <p:spPr>
          <a:xfrm>
            <a:off x="9265615" y="6400800"/>
            <a:ext cx="2926080" cy="457200"/>
          </a:xfrm>
          <a:prstGeom prst="rect">
            <a:avLst/>
          </a:prstGeom>
          <a:solidFill>
            <a:srgbClr val="1E5BA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a:extLst>
              <a:ext uri="{FF2B5EF4-FFF2-40B4-BE49-F238E27FC236}">
                <a16:creationId xmlns:a16="http://schemas.microsoft.com/office/drawing/2014/main" id="{79844936-5A43-A342-7B46-FEC5A31306F6}"/>
              </a:ext>
            </a:extLst>
          </p:cNvPr>
          <p:cNvSpPr/>
          <p:nvPr/>
        </p:nvSpPr>
        <p:spPr>
          <a:xfrm>
            <a:off x="9997135" y="6245352"/>
            <a:ext cx="2194560" cy="201168"/>
          </a:xfrm>
          <a:prstGeom prst="rect">
            <a:avLst/>
          </a:prstGeom>
          <a:solidFill>
            <a:srgbClr val="F1C4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3DD052EF-2A0C-4F96-8BB0-1909A059CDCF.jpeg">
            <a:extLst>
              <a:ext uri="{FF2B5EF4-FFF2-40B4-BE49-F238E27FC236}">
                <a16:creationId xmlns:a16="http://schemas.microsoft.com/office/drawing/2014/main" id="{39ACE3BA-1137-3722-2560-6D95D456170A}"/>
              </a:ext>
            </a:extLst>
          </p:cNvPr>
          <p:cNvPicPr>
            <a:picLocks noChangeAspect="1"/>
          </p:cNvPicPr>
          <p:nvPr/>
        </p:nvPicPr>
        <p:blipFill>
          <a:blip r:embed="rId2"/>
          <a:stretch>
            <a:fillRect/>
          </a:stretch>
        </p:blipFill>
        <p:spPr>
          <a:xfrm>
            <a:off x="10362895" y="228600"/>
            <a:ext cx="1371600" cy="1606485"/>
          </a:xfrm>
          <a:prstGeom prst="rect">
            <a:avLst/>
          </a:prstGeom>
        </p:spPr>
      </p:pic>
      <p:sp>
        <p:nvSpPr>
          <p:cNvPr id="7" name="TextBox 6">
            <a:extLst>
              <a:ext uri="{FF2B5EF4-FFF2-40B4-BE49-F238E27FC236}">
                <a16:creationId xmlns:a16="http://schemas.microsoft.com/office/drawing/2014/main" id="{3ACBD475-0174-B015-8DCF-EBB641793564}"/>
              </a:ext>
            </a:extLst>
          </p:cNvPr>
          <p:cNvSpPr txBox="1"/>
          <p:nvPr/>
        </p:nvSpPr>
        <p:spPr>
          <a:xfrm>
            <a:off x="731520" y="914400"/>
            <a:ext cx="7333418" cy="523220"/>
          </a:xfrm>
          <a:prstGeom prst="rect">
            <a:avLst/>
          </a:prstGeom>
          <a:noFill/>
        </p:spPr>
        <p:txBody>
          <a:bodyPr wrap="none">
            <a:spAutoFit/>
          </a:bodyPr>
          <a:lstStyle/>
          <a:p>
            <a:pPr>
              <a:defRPr sz="2800" b="1">
                <a:solidFill>
                  <a:srgbClr val="1E5BA8"/>
                </a:solidFill>
              </a:defRPr>
            </a:pPr>
            <a:r>
              <a:rPr lang="de-DE" dirty="0"/>
              <a:t>Informationen aus dem Schiedsrichterausschuss</a:t>
            </a:r>
            <a:endParaRPr dirty="0"/>
          </a:p>
        </p:txBody>
      </p:sp>
      <p:sp>
        <p:nvSpPr>
          <p:cNvPr id="8" name="TextBox 7">
            <a:extLst>
              <a:ext uri="{FF2B5EF4-FFF2-40B4-BE49-F238E27FC236}">
                <a16:creationId xmlns:a16="http://schemas.microsoft.com/office/drawing/2014/main" id="{9C5E6148-A255-0837-35A3-E5D3147755FF}"/>
              </a:ext>
            </a:extLst>
          </p:cNvPr>
          <p:cNvSpPr txBox="1"/>
          <p:nvPr/>
        </p:nvSpPr>
        <p:spPr>
          <a:xfrm>
            <a:off x="594512" y="2136837"/>
            <a:ext cx="11002975" cy="3477875"/>
          </a:xfrm>
          <a:prstGeom prst="rect">
            <a:avLst/>
          </a:prstGeom>
          <a:noFill/>
        </p:spPr>
        <p:txBody>
          <a:bodyPr wrap="square">
            <a:spAutoFit/>
          </a:bodyPr>
          <a:lstStyle/>
          <a:p>
            <a:r>
              <a:rPr sz="4400" dirty="0"/>
              <a:t>• </a:t>
            </a:r>
            <a:r>
              <a:rPr lang="de-DE" sz="4400" dirty="0"/>
              <a:t>Spesenerhöhung  </a:t>
            </a:r>
          </a:p>
          <a:p>
            <a:r>
              <a:rPr lang="de-DE" sz="4400" dirty="0"/>
              <a:t>• Reisekosten ( laut FiWiO FSA ist die kürzeste</a:t>
            </a:r>
          </a:p>
          <a:p>
            <a:r>
              <a:rPr lang="de-DE" sz="4400" dirty="0"/>
              <a:t>   Route laut Google-Maps abzurechnen )</a:t>
            </a:r>
          </a:p>
          <a:p>
            <a:r>
              <a:rPr lang="de-DE" sz="4400" dirty="0"/>
              <a:t>   0,30 € pro km bleiben unangetastet</a:t>
            </a:r>
          </a:p>
          <a:p>
            <a:r>
              <a:rPr lang="de-DE" sz="4400" dirty="0"/>
              <a:t>• Regeländerung &amp; Anpassung</a:t>
            </a:r>
          </a:p>
        </p:txBody>
      </p:sp>
    </p:spTree>
    <p:extLst>
      <p:ext uri="{BB962C8B-B14F-4D97-AF65-F5344CB8AC3E}">
        <p14:creationId xmlns:p14="http://schemas.microsoft.com/office/powerpoint/2010/main" val="983250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FF9A414-D234-3735-0030-A8FE29468B6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9B039C0-11B1-A6DF-0B57-A31F127B161B}"/>
              </a:ext>
            </a:extLst>
          </p:cNvPr>
          <p:cNvSpPr/>
          <p:nvPr/>
        </p:nvSpPr>
        <p:spPr>
          <a:xfrm>
            <a:off x="0" y="0"/>
            <a:ext cx="2926080" cy="457200"/>
          </a:xfrm>
          <a:prstGeom prst="rect">
            <a:avLst/>
          </a:prstGeom>
          <a:solidFill>
            <a:srgbClr val="1E5BA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0EE9E7E1-AAB5-4707-FDC9-91F1949311E9}"/>
              </a:ext>
            </a:extLst>
          </p:cNvPr>
          <p:cNvSpPr/>
          <p:nvPr/>
        </p:nvSpPr>
        <p:spPr>
          <a:xfrm>
            <a:off x="0" y="411480"/>
            <a:ext cx="2194560" cy="201168"/>
          </a:xfrm>
          <a:prstGeom prst="rect">
            <a:avLst/>
          </a:prstGeom>
          <a:solidFill>
            <a:srgbClr val="F1C4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a:extLst>
              <a:ext uri="{FF2B5EF4-FFF2-40B4-BE49-F238E27FC236}">
                <a16:creationId xmlns:a16="http://schemas.microsoft.com/office/drawing/2014/main" id="{FF87DB02-A84B-80C5-77CE-1DF783A766A3}"/>
              </a:ext>
            </a:extLst>
          </p:cNvPr>
          <p:cNvSpPr/>
          <p:nvPr/>
        </p:nvSpPr>
        <p:spPr>
          <a:xfrm>
            <a:off x="9265615" y="6400800"/>
            <a:ext cx="2926080" cy="457200"/>
          </a:xfrm>
          <a:prstGeom prst="rect">
            <a:avLst/>
          </a:prstGeom>
          <a:solidFill>
            <a:srgbClr val="1E5BA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a:extLst>
              <a:ext uri="{FF2B5EF4-FFF2-40B4-BE49-F238E27FC236}">
                <a16:creationId xmlns:a16="http://schemas.microsoft.com/office/drawing/2014/main" id="{F45F3F00-E773-6AD7-08F3-DFEE2830F7E9}"/>
              </a:ext>
            </a:extLst>
          </p:cNvPr>
          <p:cNvSpPr/>
          <p:nvPr/>
        </p:nvSpPr>
        <p:spPr>
          <a:xfrm>
            <a:off x="9997135" y="6245352"/>
            <a:ext cx="2194560" cy="201168"/>
          </a:xfrm>
          <a:prstGeom prst="rect">
            <a:avLst/>
          </a:prstGeom>
          <a:solidFill>
            <a:srgbClr val="F1C4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3DD052EF-2A0C-4F96-8BB0-1909A059CDCF.jpeg">
            <a:extLst>
              <a:ext uri="{FF2B5EF4-FFF2-40B4-BE49-F238E27FC236}">
                <a16:creationId xmlns:a16="http://schemas.microsoft.com/office/drawing/2014/main" id="{FF11BC42-BC84-2104-E819-5DCE1A43A2E8}"/>
              </a:ext>
            </a:extLst>
          </p:cNvPr>
          <p:cNvPicPr>
            <a:picLocks noChangeAspect="1"/>
          </p:cNvPicPr>
          <p:nvPr/>
        </p:nvPicPr>
        <p:blipFill>
          <a:blip r:embed="rId4"/>
          <a:stretch>
            <a:fillRect/>
          </a:stretch>
        </p:blipFill>
        <p:spPr>
          <a:xfrm>
            <a:off x="10362895" y="228600"/>
            <a:ext cx="1371600" cy="1606485"/>
          </a:xfrm>
          <a:prstGeom prst="rect">
            <a:avLst/>
          </a:prstGeom>
        </p:spPr>
      </p:pic>
      <p:sp>
        <p:nvSpPr>
          <p:cNvPr id="7" name="TextBox 6">
            <a:extLst>
              <a:ext uri="{FF2B5EF4-FFF2-40B4-BE49-F238E27FC236}">
                <a16:creationId xmlns:a16="http://schemas.microsoft.com/office/drawing/2014/main" id="{B7C71024-241A-181F-3C68-BC42B36A6BAD}"/>
              </a:ext>
            </a:extLst>
          </p:cNvPr>
          <p:cNvSpPr txBox="1"/>
          <p:nvPr/>
        </p:nvSpPr>
        <p:spPr>
          <a:xfrm>
            <a:off x="465195" y="730514"/>
            <a:ext cx="2794226" cy="523220"/>
          </a:xfrm>
          <a:prstGeom prst="rect">
            <a:avLst/>
          </a:prstGeom>
          <a:noFill/>
        </p:spPr>
        <p:txBody>
          <a:bodyPr wrap="none">
            <a:spAutoFit/>
          </a:bodyPr>
          <a:lstStyle/>
          <a:p>
            <a:pPr>
              <a:defRPr sz="2800" b="1">
                <a:solidFill>
                  <a:srgbClr val="1E5BA8"/>
                </a:solidFill>
              </a:defRPr>
            </a:pPr>
            <a:r>
              <a:rPr lang="de-DE" sz="2800" dirty="0"/>
              <a:t>Regeländerungen</a:t>
            </a:r>
            <a:endParaRPr dirty="0"/>
          </a:p>
        </p:txBody>
      </p:sp>
      <p:pic>
        <p:nvPicPr>
          <p:cNvPr id="8" name="480p">
            <a:hlinkClick r:id="" action="ppaction://media"/>
            <a:extLst>
              <a:ext uri="{FF2B5EF4-FFF2-40B4-BE49-F238E27FC236}">
                <a16:creationId xmlns:a16="http://schemas.microsoft.com/office/drawing/2014/main" id="{5A7681FC-B40A-42D0-0F98-2AB48B81821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65195" y="1371600"/>
            <a:ext cx="8249597" cy="4640398"/>
          </a:xfrm>
          <a:prstGeom prst="rect">
            <a:avLst/>
          </a:prstGeom>
        </p:spPr>
      </p:pic>
    </p:spTree>
    <p:extLst>
      <p:ext uri="{BB962C8B-B14F-4D97-AF65-F5344CB8AC3E}">
        <p14:creationId xmlns:p14="http://schemas.microsoft.com/office/powerpoint/2010/main" val="2281613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18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B50D522-6344-494C-32FD-AB70A1593DD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2145EE-D078-930E-2049-0DED948F2C9C}"/>
              </a:ext>
            </a:extLst>
          </p:cNvPr>
          <p:cNvSpPr/>
          <p:nvPr/>
        </p:nvSpPr>
        <p:spPr>
          <a:xfrm>
            <a:off x="0" y="0"/>
            <a:ext cx="2926080" cy="457200"/>
          </a:xfrm>
          <a:prstGeom prst="rect">
            <a:avLst/>
          </a:prstGeom>
          <a:solidFill>
            <a:srgbClr val="1E5BA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8286B4F7-4B8F-0C65-8627-C1CF7FA3997C}"/>
              </a:ext>
            </a:extLst>
          </p:cNvPr>
          <p:cNvSpPr/>
          <p:nvPr/>
        </p:nvSpPr>
        <p:spPr>
          <a:xfrm>
            <a:off x="0" y="411480"/>
            <a:ext cx="2194560" cy="201168"/>
          </a:xfrm>
          <a:prstGeom prst="rect">
            <a:avLst/>
          </a:prstGeom>
          <a:solidFill>
            <a:srgbClr val="F1C4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a:extLst>
              <a:ext uri="{FF2B5EF4-FFF2-40B4-BE49-F238E27FC236}">
                <a16:creationId xmlns:a16="http://schemas.microsoft.com/office/drawing/2014/main" id="{2601B6D6-721C-01C7-B565-CCCD60EE9D88}"/>
              </a:ext>
            </a:extLst>
          </p:cNvPr>
          <p:cNvSpPr/>
          <p:nvPr/>
        </p:nvSpPr>
        <p:spPr>
          <a:xfrm>
            <a:off x="9265615" y="6400800"/>
            <a:ext cx="2926080" cy="457200"/>
          </a:xfrm>
          <a:prstGeom prst="rect">
            <a:avLst/>
          </a:prstGeom>
          <a:solidFill>
            <a:srgbClr val="1E5BA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a:extLst>
              <a:ext uri="{FF2B5EF4-FFF2-40B4-BE49-F238E27FC236}">
                <a16:creationId xmlns:a16="http://schemas.microsoft.com/office/drawing/2014/main" id="{86FD23FB-689D-F919-0B7B-8F4D2C0C0206}"/>
              </a:ext>
            </a:extLst>
          </p:cNvPr>
          <p:cNvSpPr/>
          <p:nvPr/>
        </p:nvSpPr>
        <p:spPr>
          <a:xfrm>
            <a:off x="9997135" y="6245352"/>
            <a:ext cx="2194560" cy="201168"/>
          </a:xfrm>
          <a:prstGeom prst="rect">
            <a:avLst/>
          </a:prstGeom>
          <a:solidFill>
            <a:srgbClr val="F1C4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3DD052EF-2A0C-4F96-8BB0-1909A059CDCF.jpeg">
            <a:extLst>
              <a:ext uri="{FF2B5EF4-FFF2-40B4-BE49-F238E27FC236}">
                <a16:creationId xmlns:a16="http://schemas.microsoft.com/office/drawing/2014/main" id="{739AFAD8-9D31-7042-969D-0816B85F116B}"/>
              </a:ext>
            </a:extLst>
          </p:cNvPr>
          <p:cNvPicPr>
            <a:picLocks noChangeAspect="1"/>
          </p:cNvPicPr>
          <p:nvPr/>
        </p:nvPicPr>
        <p:blipFill>
          <a:blip r:embed="rId2"/>
          <a:stretch>
            <a:fillRect/>
          </a:stretch>
        </p:blipFill>
        <p:spPr>
          <a:xfrm>
            <a:off x="9997135" y="228600"/>
            <a:ext cx="1737360" cy="2034881"/>
          </a:xfrm>
          <a:prstGeom prst="rect">
            <a:avLst/>
          </a:prstGeom>
        </p:spPr>
      </p:pic>
      <p:sp>
        <p:nvSpPr>
          <p:cNvPr id="7" name="TextBox 6">
            <a:extLst>
              <a:ext uri="{FF2B5EF4-FFF2-40B4-BE49-F238E27FC236}">
                <a16:creationId xmlns:a16="http://schemas.microsoft.com/office/drawing/2014/main" id="{B8B95B1E-6423-F2A6-6365-04943AB8E2A0}"/>
              </a:ext>
            </a:extLst>
          </p:cNvPr>
          <p:cNvSpPr txBox="1"/>
          <p:nvPr/>
        </p:nvSpPr>
        <p:spPr>
          <a:xfrm>
            <a:off x="731519" y="914400"/>
            <a:ext cx="8534095" cy="707886"/>
          </a:xfrm>
          <a:prstGeom prst="rect">
            <a:avLst/>
          </a:prstGeom>
          <a:noFill/>
        </p:spPr>
        <p:txBody>
          <a:bodyPr wrap="square">
            <a:spAutoFit/>
          </a:bodyPr>
          <a:lstStyle/>
          <a:p>
            <a:pPr algn="ctr">
              <a:defRPr sz="2800" b="1">
                <a:solidFill>
                  <a:srgbClr val="1E5BA8"/>
                </a:solidFill>
              </a:defRPr>
            </a:pPr>
            <a:r>
              <a:rPr lang="de-DE" sz="4000" dirty="0"/>
              <a:t>Regeländerung</a:t>
            </a:r>
            <a:endParaRPr sz="4000" dirty="0"/>
          </a:p>
        </p:txBody>
      </p:sp>
      <p:sp>
        <p:nvSpPr>
          <p:cNvPr id="8" name="TextBox 7">
            <a:extLst>
              <a:ext uri="{FF2B5EF4-FFF2-40B4-BE49-F238E27FC236}">
                <a16:creationId xmlns:a16="http://schemas.microsoft.com/office/drawing/2014/main" id="{1EF58EF8-77A3-4087-C70E-783C5B30620C}"/>
              </a:ext>
            </a:extLst>
          </p:cNvPr>
          <p:cNvSpPr txBox="1"/>
          <p:nvPr/>
        </p:nvSpPr>
        <p:spPr>
          <a:xfrm>
            <a:off x="918625" y="1777734"/>
            <a:ext cx="9947190" cy="4524315"/>
          </a:xfrm>
          <a:prstGeom prst="rect">
            <a:avLst/>
          </a:prstGeom>
          <a:noFill/>
        </p:spPr>
        <p:txBody>
          <a:bodyPr wrap="square">
            <a:spAutoFit/>
          </a:bodyPr>
          <a:lstStyle/>
          <a:p>
            <a:r>
              <a:rPr lang="de-DE" sz="2400" dirty="0">
                <a:solidFill>
                  <a:srgbClr val="FF0000"/>
                </a:solidFill>
              </a:rPr>
              <a:t>Zeitlimits für Auswechslungen (Regel 3)</a:t>
            </a:r>
          </a:p>
          <a:p>
            <a:r>
              <a:rPr lang="de-DE" sz="2400" dirty="0"/>
              <a:t>Dass Spieler Auswechslungen möglichst zügig vollziehen sollen, ist bekannt.</a:t>
            </a:r>
          </a:p>
          <a:p>
            <a:r>
              <a:rPr lang="de-DE" sz="2400" dirty="0"/>
              <a:t>Neuerdings enthält das Regelwerk ein Zeitlimit, in dessen Rahmen der Wechsel</a:t>
            </a:r>
          </a:p>
          <a:p>
            <a:r>
              <a:rPr lang="de-DE" sz="2400" dirty="0"/>
              <a:t>passieren muss. Haben die Spieler zehn Sekunden nach der Anzeige des Wechsels den Platz noch nicht verlassen, dürfen die Einwechselspieler künftig erst nach einer Minute Wartezeit und erst in der darauffolgenden ersten Unterbrechung das Feld betreten. (Netto-Spielzeit) Die ausgewechselten Spieler dürfen in einem solchen Fall nicht auf dem Platz bleiben. Das bedeutet: Verlässt ein Spieler nicht schnell genug das Feld, bleibt das wechselnde Team mindestens eine Minute in reduzierter Personenstärke. Das Ziel dieses Zeitlimits ist es, die Unterbrechungszeiten zu reduzieren.</a:t>
            </a:r>
          </a:p>
          <a:p>
            <a:r>
              <a:rPr lang="de-DE" sz="2400" b="1" dirty="0">
                <a:solidFill>
                  <a:srgbClr val="FF0000"/>
                </a:solidFill>
              </a:rPr>
              <a:t>!! NUR EIN SPIELER  MAXIMAL !!</a:t>
            </a:r>
          </a:p>
        </p:txBody>
      </p:sp>
    </p:spTree>
    <p:extLst>
      <p:ext uri="{BB962C8B-B14F-4D97-AF65-F5344CB8AC3E}">
        <p14:creationId xmlns:p14="http://schemas.microsoft.com/office/powerpoint/2010/main" val="3082703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D38C325-05FF-A385-F725-46CAA4B8646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133BC6-3851-273C-D110-DB83B29269AE}"/>
              </a:ext>
            </a:extLst>
          </p:cNvPr>
          <p:cNvSpPr/>
          <p:nvPr/>
        </p:nvSpPr>
        <p:spPr>
          <a:xfrm>
            <a:off x="0" y="0"/>
            <a:ext cx="2926080" cy="457200"/>
          </a:xfrm>
          <a:prstGeom prst="rect">
            <a:avLst/>
          </a:prstGeom>
          <a:solidFill>
            <a:srgbClr val="1E5BA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9836EAF5-1EF3-EAC1-20C7-9C909BCBC816}"/>
              </a:ext>
            </a:extLst>
          </p:cNvPr>
          <p:cNvSpPr/>
          <p:nvPr/>
        </p:nvSpPr>
        <p:spPr>
          <a:xfrm>
            <a:off x="0" y="411480"/>
            <a:ext cx="2194560" cy="201168"/>
          </a:xfrm>
          <a:prstGeom prst="rect">
            <a:avLst/>
          </a:prstGeom>
          <a:solidFill>
            <a:srgbClr val="F1C4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a:extLst>
              <a:ext uri="{FF2B5EF4-FFF2-40B4-BE49-F238E27FC236}">
                <a16:creationId xmlns:a16="http://schemas.microsoft.com/office/drawing/2014/main" id="{02A87D79-0B4E-B2BE-AE78-1538AE8E11A8}"/>
              </a:ext>
            </a:extLst>
          </p:cNvPr>
          <p:cNvSpPr/>
          <p:nvPr/>
        </p:nvSpPr>
        <p:spPr>
          <a:xfrm>
            <a:off x="9265615" y="6400800"/>
            <a:ext cx="2926080" cy="457200"/>
          </a:xfrm>
          <a:prstGeom prst="rect">
            <a:avLst/>
          </a:prstGeom>
          <a:solidFill>
            <a:srgbClr val="1E5BA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a:extLst>
              <a:ext uri="{FF2B5EF4-FFF2-40B4-BE49-F238E27FC236}">
                <a16:creationId xmlns:a16="http://schemas.microsoft.com/office/drawing/2014/main" id="{F5F69414-7A24-6346-F2F1-D613E48171F2}"/>
              </a:ext>
            </a:extLst>
          </p:cNvPr>
          <p:cNvSpPr/>
          <p:nvPr/>
        </p:nvSpPr>
        <p:spPr>
          <a:xfrm>
            <a:off x="9997135" y="6245352"/>
            <a:ext cx="2194560" cy="201168"/>
          </a:xfrm>
          <a:prstGeom prst="rect">
            <a:avLst/>
          </a:prstGeom>
          <a:solidFill>
            <a:srgbClr val="F1C4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3DD052EF-2A0C-4F96-8BB0-1909A059CDCF.jpeg">
            <a:extLst>
              <a:ext uri="{FF2B5EF4-FFF2-40B4-BE49-F238E27FC236}">
                <a16:creationId xmlns:a16="http://schemas.microsoft.com/office/drawing/2014/main" id="{0D9D71BA-FE8E-2566-D776-680F39722913}"/>
              </a:ext>
            </a:extLst>
          </p:cNvPr>
          <p:cNvPicPr>
            <a:picLocks noChangeAspect="1"/>
          </p:cNvPicPr>
          <p:nvPr/>
        </p:nvPicPr>
        <p:blipFill>
          <a:blip r:embed="rId2"/>
          <a:stretch>
            <a:fillRect/>
          </a:stretch>
        </p:blipFill>
        <p:spPr>
          <a:xfrm>
            <a:off x="9997135" y="228600"/>
            <a:ext cx="1737360" cy="2034881"/>
          </a:xfrm>
          <a:prstGeom prst="rect">
            <a:avLst/>
          </a:prstGeom>
        </p:spPr>
      </p:pic>
      <p:sp>
        <p:nvSpPr>
          <p:cNvPr id="7" name="TextBox 6">
            <a:extLst>
              <a:ext uri="{FF2B5EF4-FFF2-40B4-BE49-F238E27FC236}">
                <a16:creationId xmlns:a16="http://schemas.microsoft.com/office/drawing/2014/main" id="{1E7AB671-8326-01E4-39FF-7274D0D6B304}"/>
              </a:ext>
            </a:extLst>
          </p:cNvPr>
          <p:cNvSpPr txBox="1"/>
          <p:nvPr/>
        </p:nvSpPr>
        <p:spPr>
          <a:xfrm>
            <a:off x="731519" y="914400"/>
            <a:ext cx="8534095" cy="707886"/>
          </a:xfrm>
          <a:prstGeom prst="rect">
            <a:avLst/>
          </a:prstGeom>
          <a:noFill/>
        </p:spPr>
        <p:txBody>
          <a:bodyPr wrap="square">
            <a:spAutoFit/>
          </a:bodyPr>
          <a:lstStyle/>
          <a:p>
            <a:pPr algn="ctr">
              <a:defRPr sz="2800" b="1">
                <a:solidFill>
                  <a:srgbClr val="1E5BA8"/>
                </a:solidFill>
              </a:defRPr>
            </a:pPr>
            <a:r>
              <a:rPr lang="de-DE" sz="4000" dirty="0"/>
              <a:t>Regeländerung</a:t>
            </a:r>
          </a:p>
        </p:txBody>
      </p:sp>
      <p:sp>
        <p:nvSpPr>
          <p:cNvPr id="8" name="TextBox 7">
            <a:extLst>
              <a:ext uri="{FF2B5EF4-FFF2-40B4-BE49-F238E27FC236}">
                <a16:creationId xmlns:a16="http://schemas.microsoft.com/office/drawing/2014/main" id="{6B462186-2FFA-4D7F-3B29-8D77AED0904F}"/>
              </a:ext>
            </a:extLst>
          </p:cNvPr>
          <p:cNvSpPr txBox="1"/>
          <p:nvPr/>
        </p:nvSpPr>
        <p:spPr>
          <a:xfrm>
            <a:off x="457505" y="1924038"/>
            <a:ext cx="9947190" cy="2677656"/>
          </a:xfrm>
          <a:prstGeom prst="rect">
            <a:avLst/>
          </a:prstGeom>
          <a:noFill/>
        </p:spPr>
        <p:txBody>
          <a:bodyPr wrap="square">
            <a:spAutoFit/>
          </a:bodyPr>
          <a:lstStyle/>
          <a:p>
            <a:r>
              <a:rPr lang="de-DE" sz="2400" b="1" dirty="0">
                <a:solidFill>
                  <a:srgbClr val="FF0000"/>
                </a:solidFill>
              </a:rPr>
              <a:t>Tragen von Schmuck (Regel 4)</a:t>
            </a:r>
          </a:p>
          <a:p>
            <a:endParaRPr lang="de-DE" sz="2400" dirty="0">
              <a:solidFill>
                <a:srgbClr val="FF0000"/>
              </a:solidFill>
            </a:endParaRPr>
          </a:p>
          <a:p>
            <a:r>
              <a:rPr lang="de-DE" sz="2400" dirty="0"/>
              <a:t>Künftig ist es erlaubt beim Fußballspielen Schmuck oder Accessoires zu tragen. Die Bedingung hierbei ist: Sie </a:t>
            </a:r>
            <a:r>
              <a:rPr lang="de-DE" sz="2400" b="1" dirty="0">
                <a:solidFill>
                  <a:srgbClr val="FF0000"/>
                </a:solidFill>
              </a:rPr>
              <a:t>müssen ungefährlich </a:t>
            </a:r>
            <a:r>
              <a:rPr lang="de-DE" sz="2400" dirty="0"/>
              <a:t>und sicher abgedeckt sein. Es darf keine Gefahr für alle Beteiligten darstellen und</a:t>
            </a:r>
            <a:r>
              <a:rPr lang="de-DE" sz="2400" b="1" dirty="0">
                <a:solidFill>
                  <a:srgbClr val="FF0000"/>
                </a:solidFill>
              </a:rPr>
              <a:t> auch in Zukunft ist es besser, keinen Schmuck beim Sport zu tragen.</a:t>
            </a:r>
          </a:p>
          <a:p>
            <a:endParaRPr lang="de-DE" sz="2400" dirty="0"/>
          </a:p>
        </p:txBody>
      </p:sp>
    </p:spTree>
    <p:extLst>
      <p:ext uri="{BB962C8B-B14F-4D97-AF65-F5344CB8AC3E}">
        <p14:creationId xmlns:p14="http://schemas.microsoft.com/office/powerpoint/2010/main" val="3829351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D4411929-FBF8-8EF6-FEEC-41BFC959A3F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464129A-A664-4863-F997-049D71D3A85F}"/>
              </a:ext>
            </a:extLst>
          </p:cNvPr>
          <p:cNvSpPr/>
          <p:nvPr/>
        </p:nvSpPr>
        <p:spPr>
          <a:xfrm>
            <a:off x="0" y="0"/>
            <a:ext cx="2926080" cy="457200"/>
          </a:xfrm>
          <a:prstGeom prst="rect">
            <a:avLst/>
          </a:prstGeom>
          <a:solidFill>
            <a:srgbClr val="1E5BA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FA711DE4-EBC8-D8A2-4777-4CB2F50C8D6D}"/>
              </a:ext>
            </a:extLst>
          </p:cNvPr>
          <p:cNvSpPr/>
          <p:nvPr/>
        </p:nvSpPr>
        <p:spPr>
          <a:xfrm>
            <a:off x="0" y="411480"/>
            <a:ext cx="2194560" cy="201168"/>
          </a:xfrm>
          <a:prstGeom prst="rect">
            <a:avLst/>
          </a:prstGeom>
          <a:solidFill>
            <a:srgbClr val="F1C4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a:extLst>
              <a:ext uri="{FF2B5EF4-FFF2-40B4-BE49-F238E27FC236}">
                <a16:creationId xmlns:a16="http://schemas.microsoft.com/office/drawing/2014/main" id="{0B471AA4-D0D1-CC2E-BC18-B9733A804A4B}"/>
              </a:ext>
            </a:extLst>
          </p:cNvPr>
          <p:cNvSpPr/>
          <p:nvPr/>
        </p:nvSpPr>
        <p:spPr>
          <a:xfrm>
            <a:off x="9265615" y="6400800"/>
            <a:ext cx="2926080" cy="457200"/>
          </a:xfrm>
          <a:prstGeom prst="rect">
            <a:avLst/>
          </a:prstGeom>
          <a:solidFill>
            <a:srgbClr val="1E5BA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a:extLst>
              <a:ext uri="{FF2B5EF4-FFF2-40B4-BE49-F238E27FC236}">
                <a16:creationId xmlns:a16="http://schemas.microsoft.com/office/drawing/2014/main" id="{8C9FD64B-3AF4-859A-AF4C-CB8A800632CE}"/>
              </a:ext>
            </a:extLst>
          </p:cNvPr>
          <p:cNvSpPr/>
          <p:nvPr/>
        </p:nvSpPr>
        <p:spPr>
          <a:xfrm>
            <a:off x="9997135" y="6245352"/>
            <a:ext cx="2194560" cy="201168"/>
          </a:xfrm>
          <a:prstGeom prst="rect">
            <a:avLst/>
          </a:prstGeom>
          <a:solidFill>
            <a:srgbClr val="F1C4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3DD052EF-2A0C-4F96-8BB0-1909A059CDCF.jpeg">
            <a:extLst>
              <a:ext uri="{FF2B5EF4-FFF2-40B4-BE49-F238E27FC236}">
                <a16:creationId xmlns:a16="http://schemas.microsoft.com/office/drawing/2014/main" id="{786E5C89-DB34-A0D2-BEEE-13B529894A13}"/>
              </a:ext>
            </a:extLst>
          </p:cNvPr>
          <p:cNvPicPr>
            <a:picLocks noChangeAspect="1"/>
          </p:cNvPicPr>
          <p:nvPr/>
        </p:nvPicPr>
        <p:blipFill>
          <a:blip r:embed="rId2"/>
          <a:stretch>
            <a:fillRect/>
          </a:stretch>
        </p:blipFill>
        <p:spPr>
          <a:xfrm>
            <a:off x="9997135" y="228600"/>
            <a:ext cx="1737360" cy="2034881"/>
          </a:xfrm>
          <a:prstGeom prst="rect">
            <a:avLst/>
          </a:prstGeom>
        </p:spPr>
      </p:pic>
      <p:sp>
        <p:nvSpPr>
          <p:cNvPr id="7" name="TextBox 6">
            <a:extLst>
              <a:ext uri="{FF2B5EF4-FFF2-40B4-BE49-F238E27FC236}">
                <a16:creationId xmlns:a16="http://schemas.microsoft.com/office/drawing/2014/main" id="{10DA6C9B-90FE-1C3B-328B-BB1541C819EF}"/>
              </a:ext>
            </a:extLst>
          </p:cNvPr>
          <p:cNvSpPr txBox="1"/>
          <p:nvPr/>
        </p:nvSpPr>
        <p:spPr>
          <a:xfrm>
            <a:off x="731519" y="914400"/>
            <a:ext cx="8534095" cy="707886"/>
          </a:xfrm>
          <a:prstGeom prst="rect">
            <a:avLst/>
          </a:prstGeom>
          <a:noFill/>
        </p:spPr>
        <p:txBody>
          <a:bodyPr wrap="square">
            <a:spAutoFit/>
          </a:bodyPr>
          <a:lstStyle/>
          <a:p>
            <a:pPr algn="ctr">
              <a:defRPr sz="2800" b="1">
                <a:solidFill>
                  <a:srgbClr val="1E5BA8"/>
                </a:solidFill>
              </a:defRPr>
            </a:pPr>
            <a:r>
              <a:rPr lang="de-DE" sz="4000" dirty="0"/>
              <a:t>Regeländerung</a:t>
            </a:r>
          </a:p>
        </p:txBody>
      </p:sp>
      <p:sp>
        <p:nvSpPr>
          <p:cNvPr id="8" name="TextBox 7">
            <a:extLst>
              <a:ext uri="{FF2B5EF4-FFF2-40B4-BE49-F238E27FC236}">
                <a16:creationId xmlns:a16="http://schemas.microsoft.com/office/drawing/2014/main" id="{EDA953C1-2FCE-E47F-DB5F-35FF8B47EDD3}"/>
              </a:ext>
            </a:extLst>
          </p:cNvPr>
          <p:cNvSpPr txBox="1"/>
          <p:nvPr/>
        </p:nvSpPr>
        <p:spPr>
          <a:xfrm>
            <a:off x="918625" y="1777734"/>
            <a:ext cx="9947190" cy="4154984"/>
          </a:xfrm>
          <a:prstGeom prst="rect">
            <a:avLst/>
          </a:prstGeom>
          <a:noFill/>
        </p:spPr>
        <p:txBody>
          <a:bodyPr wrap="square">
            <a:spAutoFit/>
          </a:bodyPr>
          <a:lstStyle/>
          <a:p>
            <a:r>
              <a:rPr lang="de-DE" sz="2400" b="1" dirty="0">
                <a:solidFill>
                  <a:srgbClr val="FF0000"/>
                </a:solidFill>
              </a:rPr>
              <a:t>Unterzahl nach Verletzungsunterbrechungen (Regel 5)</a:t>
            </a:r>
          </a:p>
          <a:p>
            <a:r>
              <a:rPr lang="de-DE" sz="2400" dirty="0"/>
              <a:t>Spieler müssen ab sofort, sofern sie auf dem Spielfeld behandelt werden,</a:t>
            </a:r>
          </a:p>
          <a:p>
            <a:r>
              <a:rPr lang="de-DE" sz="2400" dirty="0"/>
              <a:t>untersucht werden oder eine verletzungsbedingte Spielunterbrechung durch den SR verursachen, das Spielfeld verlassen und dort mindestens eine Minute warten, bis sie wieder das Spielfeld betreten dürfen. Anders als bei den Auswechslungen müssen sie dabei aber nicht auf die nächste Unterbrechung warten. Hierfür reicht die Erlaubnis der Schiedsrichter, die von den Unparteiischen auch im laufenden Spiel angezeigt werden kann.</a:t>
            </a:r>
          </a:p>
          <a:p>
            <a:endParaRPr lang="de-DE" sz="2400" dirty="0"/>
          </a:p>
          <a:p>
            <a:endParaRPr lang="de-DE" sz="2400" dirty="0"/>
          </a:p>
          <a:p>
            <a:r>
              <a:rPr lang="de-DE" sz="2400" dirty="0">
                <a:solidFill>
                  <a:srgbClr val="FF0000"/>
                </a:solidFill>
              </a:rPr>
              <a:t>Ausnahmen von der Regel bestehen, wenn…</a:t>
            </a:r>
          </a:p>
        </p:txBody>
      </p:sp>
    </p:spTree>
    <p:extLst>
      <p:ext uri="{BB962C8B-B14F-4D97-AF65-F5344CB8AC3E}">
        <p14:creationId xmlns:p14="http://schemas.microsoft.com/office/powerpoint/2010/main" val="689493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99615A7-A739-11BF-7A71-BA5590B5F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690370-C5CE-D119-965B-BD8E5ECE6570}"/>
              </a:ext>
            </a:extLst>
          </p:cNvPr>
          <p:cNvSpPr/>
          <p:nvPr/>
        </p:nvSpPr>
        <p:spPr>
          <a:xfrm>
            <a:off x="0" y="0"/>
            <a:ext cx="2926080" cy="457200"/>
          </a:xfrm>
          <a:prstGeom prst="rect">
            <a:avLst/>
          </a:prstGeom>
          <a:solidFill>
            <a:srgbClr val="1E5BA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2E086F7D-945A-6A01-424E-E1368551A6BC}"/>
              </a:ext>
            </a:extLst>
          </p:cNvPr>
          <p:cNvSpPr/>
          <p:nvPr/>
        </p:nvSpPr>
        <p:spPr>
          <a:xfrm>
            <a:off x="0" y="411480"/>
            <a:ext cx="2194560" cy="201168"/>
          </a:xfrm>
          <a:prstGeom prst="rect">
            <a:avLst/>
          </a:prstGeom>
          <a:solidFill>
            <a:srgbClr val="F1C4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a:extLst>
              <a:ext uri="{FF2B5EF4-FFF2-40B4-BE49-F238E27FC236}">
                <a16:creationId xmlns:a16="http://schemas.microsoft.com/office/drawing/2014/main" id="{5F0EA101-78B1-BA91-3D5B-139270DEF3C2}"/>
              </a:ext>
            </a:extLst>
          </p:cNvPr>
          <p:cNvSpPr/>
          <p:nvPr/>
        </p:nvSpPr>
        <p:spPr>
          <a:xfrm>
            <a:off x="9265615" y="6400800"/>
            <a:ext cx="2926080" cy="457200"/>
          </a:xfrm>
          <a:prstGeom prst="rect">
            <a:avLst/>
          </a:prstGeom>
          <a:solidFill>
            <a:srgbClr val="1E5BA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a:extLst>
              <a:ext uri="{FF2B5EF4-FFF2-40B4-BE49-F238E27FC236}">
                <a16:creationId xmlns:a16="http://schemas.microsoft.com/office/drawing/2014/main" id="{614A4E01-0D3B-F6E8-E234-FC3651E7AD4F}"/>
              </a:ext>
            </a:extLst>
          </p:cNvPr>
          <p:cNvSpPr/>
          <p:nvPr/>
        </p:nvSpPr>
        <p:spPr>
          <a:xfrm>
            <a:off x="9997135" y="6245352"/>
            <a:ext cx="2194560" cy="201168"/>
          </a:xfrm>
          <a:prstGeom prst="rect">
            <a:avLst/>
          </a:prstGeom>
          <a:solidFill>
            <a:srgbClr val="F1C4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3DD052EF-2A0C-4F96-8BB0-1909A059CDCF.jpeg">
            <a:extLst>
              <a:ext uri="{FF2B5EF4-FFF2-40B4-BE49-F238E27FC236}">
                <a16:creationId xmlns:a16="http://schemas.microsoft.com/office/drawing/2014/main" id="{D14C751E-FF6D-F3C1-5740-19CA392A6B5F}"/>
              </a:ext>
            </a:extLst>
          </p:cNvPr>
          <p:cNvPicPr>
            <a:picLocks noChangeAspect="1"/>
          </p:cNvPicPr>
          <p:nvPr/>
        </p:nvPicPr>
        <p:blipFill>
          <a:blip r:embed="rId2"/>
          <a:stretch>
            <a:fillRect/>
          </a:stretch>
        </p:blipFill>
        <p:spPr>
          <a:xfrm>
            <a:off x="9997135" y="228600"/>
            <a:ext cx="1737360" cy="2034881"/>
          </a:xfrm>
          <a:prstGeom prst="rect">
            <a:avLst/>
          </a:prstGeom>
        </p:spPr>
      </p:pic>
      <p:sp>
        <p:nvSpPr>
          <p:cNvPr id="7" name="TextBox 6">
            <a:extLst>
              <a:ext uri="{FF2B5EF4-FFF2-40B4-BE49-F238E27FC236}">
                <a16:creationId xmlns:a16="http://schemas.microsoft.com/office/drawing/2014/main" id="{CBE1C6D2-4F3E-335F-9643-71D42ED8BC92}"/>
              </a:ext>
            </a:extLst>
          </p:cNvPr>
          <p:cNvSpPr txBox="1"/>
          <p:nvPr/>
        </p:nvSpPr>
        <p:spPr>
          <a:xfrm>
            <a:off x="731519" y="914400"/>
            <a:ext cx="8534095" cy="707886"/>
          </a:xfrm>
          <a:prstGeom prst="rect">
            <a:avLst/>
          </a:prstGeom>
          <a:noFill/>
        </p:spPr>
        <p:txBody>
          <a:bodyPr wrap="square">
            <a:spAutoFit/>
          </a:bodyPr>
          <a:lstStyle/>
          <a:p>
            <a:pPr algn="ctr">
              <a:defRPr sz="2800" b="1">
                <a:solidFill>
                  <a:srgbClr val="1E5BA8"/>
                </a:solidFill>
              </a:defRPr>
            </a:pPr>
            <a:r>
              <a:rPr lang="de-DE" sz="4000" dirty="0"/>
              <a:t>Regeländerung</a:t>
            </a:r>
          </a:p>
        </p:txBody>
      </p:sp>
      <p:sp>
        <p:nvSpPr>
          <p:cNvPr id="8" name="TextBox 7">
            <a:extLst>
              <a:ext uri="{FF2B5EF4-FFF2-40B4-BE49-F238E27FC236}">
                <a16:creationId xmlns:a16="http://schemas.microsoft.com/office/drawing/2014/main" id="{1E6F5D3C-092A-B165-D14C-A3C66D6AB7F1}"/>
              </a:ext>
            </a:extLst>
          </p:cNvPr>
          <p:cNvSpPr txBox="1"/>
          <p:nvPr/>
        </p:nvSpPr>
        <p:spPr>
          <a:xfrm>
            <a:off x="918625" y="1777734"/>
            <a:ext cx="9947190" cy="4524315"/>
          </a:xfrm>
          <a:prstGeom prst="rect">
            <a:avLst/>
          </a:prstGeom>
          <a:noFill/>
        </p:spPr>
        <p:txBody>
          <a:bodyPr wrap="square">
            <a:spAutoFit/>
          </a:bodyPr>
          <a:lstStyle/>
          <a:p>
            <a:r>
              <a:rPr lang="de-DE" sz="2400" dirty="0"/>
              <a:t>… Torhüter sich verletzen.</a:t>
            </a:r>
          </a:p>
          <a:p>
            <a:r>
              <a:rPr lang="de-DE" sz="2400" dirty="0"/>
              <a:t>… ein Torhüter und ein Feldspieler nach einem Zusammenprall behandelt werden müssen.</a:t>
            </a:r>
          </a:p>
          <a:p>
            <a:r>
              <a:rPr lang="de-DE" sz="2400" dirty="0"/>
              <a:t>… Spieler desselben Teams nach einem Zusammenprall behandelt werden</a:t>
            </a:r>
          </a:p>
          <a:p>
            <a:r>
              <a:rPr lang="de-DE" sz="2400" dirty="0"/>
              <a:t>müssen.</a:t>
            </a:r>
          </a:p>
          <a:p>
            <a:r>
              <a:rPr lang="de-DE" sz="2400" dirty="0"/>
              <a:t>… sich ein Spieler schwer verletzt.</a:t>
            </a:r>
          </a:p>
          <a:p>
            <a:r>
              <a:rPr lang="de-DE" sz="2400" dirty="0"/>
              <a:t>… ein Spieler durch ein Foul verletzt wurde, für das eine persönliche Strafe</a:t>
            </a:r>
          </a:p>
          <a:p>
            <a:r>
              <a:rPr lang="de-DE" sz="2400" dirty="0"/>
              <a:t>ausgesprochen wurde und die anschließende Behandlung schnell abgeschlossen wurde.</a:t>
            </a:r>
          </a:p>
          <a:p>
            <a:r>
              <a:rPr lang="de-DE" sz="2400" dirty="0"/>
              <a:t>… ein Strafstoß verhängt wurde und die verletzte Person diesen schießen soll.</a:t>
            </a:r>
          </a:p>
          <a:p>
            <a:r>
              <a:rPr lang="de-DE" sz="2400" dirty="0"/>
              <a:t>… das Spiel aus Gründen der Fairnes ( Gegner spielt Ball ins aus ) &amp; Spieler</a:t>
            </a:r>
          </a:p>
          <a:p>
            <a:r>
              <a:rPr lang="de-DE" sz="2400" dirty="0"/>
              <a:t>wird nicht behandelt.</a:t>
            </a:r>
          </a:p>
        </p:txBody>
      </p:sp>
    </p:spTree>
    <p:extLst>
      <p:ext uri="{BB962C8B-B14F-4D97-AF65-F5344CB8AC3E}">
        <p14:creationId xmlns:p14="http://schemas.microsoft.com/office/powerpoint/2010/main" val="3210707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F613C34F-3E13-C6DC-C82B-1684EE5F6D9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92A35C5-17D3-A75C-568A-BDF448B49CD9}"/>
              </a:ext>
            </a:extLst>
          </p:cNvPr>
          <p:cNvSpPr/>
          <p:nvPr/>
        </p:nvSpPr>
        <p:spPr>
          <a:xfrm>
            <a:off x="0" y="0"/>
            <a:ext cx="2926080" cy="457200"/>
          </a:xfrm>
          <a:prstGeom prst="rect">
            <a:avLst/>
          </a:prstGeom>
          <a:solidFill>
            <a:srgbClr val="1E5BA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08B2427D-CF21-0980-DFF8-204060889F68}"/>
              </a:ext>
            </a:extLst>
          </p:cNvPr>
          <p:cNvSpPr/>
          <p:nvPr/>
        </p:nvSpPr>
        <p:spPr>
          <a:xfrm>
            <a:off x="0" y="411480"/>
            <a:ext cx="2194560" cy="201168"/>
          </a:xfrm>
          <a:prstGeom prst="rect">
            <a:avLst/>
          </a:prstGeom>
          <a:solidFill>
            <a:srgbClr val="F1C4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a:extLst>
              <a:ext uri="{FF2B5EF4-FFF2-40B4-BE49-F238E27FC236}">
                <a16:creationId xmlns:a16="http://schemas.microsoft.com/office/drawing/2014/main" id="{CAE24C2C-125F-53A4-144E-25555A595F04}"/>
              </a:ext>
            </a:extLst>
          </p:cNvPr>
          <p:cNvSpPr/>
          <p:nvPr/>
        </p:nvSpPr>
        <p:spPr>
          <a:xfrm>
            <a:off x="9265615" y="6400800"/>
            <a:ext cx="2926080" cy="457200"/>
          </a:xfrm>
          <a:prstGeom prst="rect">
            <a:avLst/>
          </a:prstGeom>
          <a:solidFill>
            <a:srgbClr val="1E5BA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a:extLst>
              <a:ext uri="{FF2B5EF4-FFF2-40B4-BE49-F238E27FC236}">
                <a16:creationId xmlns:a16="http://schemas.microsoft.com/office/drawing/2014/main" id="{17323A55-C20C-8333-F2A4-B0E5E3E0D3FF}"/>
              </a:ext>
            </a:extLst>
          </p:cNvPr>
          <p:cNvSpPr/>
          <p:nvPr/>
        </p:nvSpPr>
        <p:spPr>
          <a:xfrm>
            <a:off x="9997135" y="6245352"/>
            <a:ext cx="2194560" cy="201168"/>
          </a:xfrm>
          <a:prstGeom prst="rect">
            <a:avLst/>
          </a:prstGeom>
          <a:solidFill>
            <a:srgbClr val="F1C4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3DD052EF-2A0C-4F96-8BB0-1909A059CDCF.jpeg">
            <a:extLst>
              <a:ext uri="{FF2B5EF4-FFF2-40B4-BE49-F238E27FC236}">
                <a16:creationId xmlns:a16="http://schemas.microsoft.com/office/drawing/2014/main" id="{A2DADBAD-E2B9-84DF-4354-9D018D9D2511}"/>
              </a:ext>
            </a:extLst>
          </p:cNvPr>
          <p:cNvPicPr>
            <a:picLocks noChangeAspect="1"/>
          </p:cNvPicPr>
          <p:nvPr/>
        </p:nvPicPr>
        <p:blipFill>
          <a:blip r:embed="rId2"/>
          <a:stretch>
            <a:fillRect/>
          </a:stretch>
        </p:blipFill>
        <p:spPr>
          <a:xfrm>
            <a:off x="9997135" y="228600"/>
            <a:ext cx="1737360" cy="2034881"/>
          </a:xfrm>
          <a:prstGeom prst="rect">
            <a:avLst/>
          </a:prstGeom>
        </p:spPr>
      </p:pic>
      <p:sp>
        <p:nvSpPr>
          <p:cNvPr id="7" name="TextBox 6">
            <a:extLst>
              <a:ext uri="{FF2B5EF4-FFF2-40B4-BE49-F238E27FC236}">
                <a16:creationId xmlns:a16="http://schemas.microsoft.com/office/drawing/2014/main" id="{AD94A945-ACBD-1C22-B3B7-6DA381406376}"/>
              </a:ext>
            </a:extLst>
          </p:cNvPr>
          <p:cNvSpPr txBox="1"/>
          <p:nvPr/>
        </p:nvSpPr>
        <p:spPr>
          <a:xfrm>
            <a:off x="731519" y="914400"/>
            <a:ext cx="8534095" cy="707886"/>
          </a:xfrm>
          <a:prstGeom prst="rect">
            <a:avLst/>
          </a:prstGeom>
          <a:noFill/>
        </p:spPr>
        <p:txBody>
          <a:bodyPr wrap="square">
            <a:spAutoFit/>
          </a:bodyPr>
          <a:lstStyle/>
          <a:p>
            <a:pPr algn="ctr">
              <a:defRPr sz="2800" b="1">
                <a:solidFill>
                  <a:srgbClr val="1E5BA8"/>
                </a:solidFill>
              </a:defRPr>
            </a:pPr>
            <a:r>
              <a:rPr lang="de-DE" sz="4000" dirty="0"/>
              <a:t>Regeländerung</a:t>
            </a:r>
          </a:p>
        </p:txBody>
      </p:sp>
      <p:sp>
        <p:nvSpPr>
          <p:cNvPr id="8" name="TextBox 7">
            <a:extLst>
              <a:ext uri="{FF2B5EF4-FFF2-40B4-BE49-F238E27FC236}">
                <a16:creationId xmlns:a16="http://schemas.microsoft.com/office/drawing/2014/main" id="{5B11EA73-DEBD-78A3-482B-29D714F3B65B}"/>
              </a:ext>
            </a:extLst>
          </p:cNvPr>
          <p:cNvSpPr txBox="1"/>
          <p:nvPr/>
        </p:nvSpPr>
        <p:spPr>
          <a:xfrm>
            <a:off x="457505" y="1924038"/>
            <a:ext cx="9947190" cy="4770537"/>
          </a:xfrm>
          <a:prstGeom prst="rect">
            <a:avLst/>
          </a:prstGeom>
          <a:noFill/>
        </p:spPr>
        <p:txBody>
          <a:bodyPr wrap="square">
            <a:spAutoFit/>
          </a:bodyPr>
          <a:lstStyle/>
          <a:p>
            <a:r>
              <a:rPr lang="de-DE" sz="2800" dirty="0">
                <a:solidFill>
                  <a:srgbClr val="FF0000"/>
                </a:solidFill>
              </a:rPr>
              <a:t>Vorteil nach falsch ausgeführter Spielfortsetzung möglich (Regel 5)</a:t>
            </a:r>
          </a:p>
          <a:p>
            <a:r>
              <a:rPr lang="de-DE" sz="2800" dirty="0"/>
              <a:t>Angenommen Spieler A von Team Blau rutscht bei der Ausführung eines Einwurfs der Ball aus der Hand. Normalerweise wäre dieses Vergehen als falscher Einwurf zu werten und der Ballbesitz würde zu Team Rot wechseln. Ergattert Spieler B von Team Rot aber nach dem Fauxpas den Ball und erspielt sich daraus eine</a:t>
            </a:r>
          </a:p>
          <a:p>
            <a:r>
              <a:rPr lang="de-DE" sz="2800" dirty="0"/>
              <a:t>Vorteilssituation, kann der Schiri die Situation laufen lassen. Wichtig ist, dass die Intention, wie die Spielfortsetzung (Einwurf, Abstoß, etc.) ausgeführt werden soll, grundsätzlich korrekt sein muss.</a:t>
            </a:r>
          </a:p>
          <a:p>
            <a:endParaRPr lang="de-DE" sz="2400" dirty="0"/>
          </a:p>
        </p:txBody>
      </p:sp>
    </p:spTree>
    <p:extLst>
      <p:ext uri="{BB962C8B-B14F-4D97-AF65-F5344CB8AC3E}">
        <p14:creationId xmlns:p14="http://schemas.microsoft.com/office/powerpoint/2010/main" val="1074715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4FA6198C-AB34-055C-FF70-C8FA11F9F93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FB7A1B8-14EF-D6B6-3138-36F52F2AF4AD}"/>
              </a:ext>
            </a:extLst>
          </p:cNvPr>
          <p:cNvSpPr/>
          <p:nvPr/>
        </p:nvSpPr>
        <p:spPr>
          <a:xfrm>
            <a:off x="0" y="0"/>
            <a:ext cx="2926080" cy="457200"/>
          </a:xfrm>
          <a:prstGeom prst="rect">
            <a:avLst/>
          </a:prstGeom>
          <a:solidFill>
            <a:srgbClr val="1E5BA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FF4726B3-4C7E-062F-0983-BD3C9B63FF42}"/>
              </a:ext>
            </a:extLst>
          </p:cNvPr>
          <p:cNvSpPr/>
          <p:nvPr/>
        </p:nvSpPr>
        <p:spPr>
          <a:xfrm>
            <a:off x="0" y="411480"/>
            <a:ext cx="2194560" cy="201168"/>
          </a:xfrm>
          <a:prstGeom prst="rect">
            <a:avLst/>
          </a:prstGeom>
          <a:solidFill>
            <a:srgbClr val="F1C4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a:extLst>
              <a:ext uri="{FF2B5EF4-FFF2-40B4-BE49-F238E27FC236}">
                <a16:creationId xmlns:a16="http://schemas.microsoft.com/office/drawing/2014/main" id="{E502F210-0C4C-12A7-8A1A-39B84FFF229C}"/>
              </a:ext>
            </a:extLst>
          </p:cNvPr>
          <p:cNvSpPr/>
          <p:nvPr/>
        </p:nvSpPr>
        <p:spPr>
          <a:xfrm>
            <a:off x="9265615" y="6400800"/>
            <a:ext cx="2926080" cy="457200"/>
          </a:xfrm>
          <a:prstGeom prst="rect">
            <a:avLst/>
          </a:prstGeom>
          <a:solidFill>
            <a:srgbClr val="1E5BA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a:extLst>
              <a:ext uri="{FF2B5EF4-FFF2-40B4-BE49-F238E27FC236}">
                <a16:creationId xmlns:a16="http://schemas.microsoft.com/office/drawing/2014/main" id="{CF668D84-B573-3994-1CC0-96AEAE57153C}"/>
              </a:ext>
            </a:extLst>
          </p:cNvPr>
          <p:cNvSpPr/>
          <p:nvPr/>
        </p:nvSpPr>
        <p:spPr>
          <a:xfrm>
            <a:off x="9997135" y="6245352"/>
            <a:ext cx="2194560" cy="201168"/>
          </a:xfrm>
          <a:prstGeom prst="rect">
            <a:avLst/>
          </a:prstGeom>
          <a:solidFill>
            <a:srgbClr val="F1C4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3DD052EF-2A0C-4F96-8BB0-1909A059CDCF.jpeg">
            <a:extLst>
              <a:ext uri="{FF2B5EF4-FFF2-40B4-BE49-F238E27FC236}">
                <a16:creationId xmlns:a16="http://schemas.microsoft.com/office/drawing/2014/main" id="{D3F345F1-2A15-2C40-409D-8DDE992916D1}"/>
              </a:ext>
            </a:extLst>
          </p:cNvPr>
          <p:cNvPicPr>
            <a:picLocks noChangeAspect="1"/>
          </p:cNvPicPr>
          <p:nvPr/>
        </p:nvPicPr>
        <p:blipFill>
          <a:blip r:embed="rId2"/>
          <a:stretch>
            <a:fillRect/>
          </a:stretch>
        </p:blipFill>
        <p:spPr>
          <a:xfrm>
            <a:off x="9997135" y="228600"/>
            <a:ext cx="1737360" cy="2034881"/>
          </a:xfrm>
          <a:prstGeom prst="rect">
            <a:avLst/>
          </a:prstGeom>
        </p:spPr>
      </p:pic>
      <p:sp>
        <p:nvSpPr>
          <p:cNvPr id="7" name="TextBox 6">
            <a:extLst>
              <a:ext uri="{FF2B5EF4-FFF2-40B4-BE49-F238E27FC236}">
                <a16:creationId xmlns:a16="http://schemas.microsoft.com/office/drawing/2014/main" id="{F652ADDE-CCC7-4D20-310B-2824CBA5EF8E}"/>
              </a:ext>
            </a:extLst>
          </p:cNvPr>
          <p:cNvSpPr txBox="1"/>
          <p:nvPr/>
        </p:nvSpPr>
        <p:spPr>
          <a:xfrm>
            <a:off x="731519" y="914400"/>
            <a:ext cx="8534095" cy="707886"/>
          </a:xfrm>
          <a:prstGeom prst="rect">
            <a:avLst/>
          </a:prstGeom>
          <a:noFill/>
        </p:spPr>
        <p:txBody>
          <a:bodyPr wrap="square">
            <a:spAutoFit/>
          </a:bodyPr>
          <a:lstStyle/>
          <a:p>
            <a:pPr algn="ctr">
              <a:defRPr sz="2800" b="1">
                <a:solidFill>
                  <a:srgbClr val="1E5BA8"/>
                </a:solidFill>
              </a:defRPr>
            </a:pPr>
            <a:r>
              <a:rPr lang="de-DE" sz="4000" dirty="0"/>
              <a:t>Regeländerung</a:t>
            </a:r>
          </a:p>
        </p:txBody>
      </p:sp>
      <p:sp>
        <p:nvSpPr>
          <p:cNvPr id="8" name="TextBox 7">
            <a:extLst>
              <a:ext uri="{FF2B5EF4-FFF2-40B4-BE49-F238E27FC236}">
                <a16:creationId xmlns:a16="http://schemas.microsoft.com/office/drawing/2014/main" id="{1CA608FA-026B-C7AD-86BB-05CC04CE221C}"/>
              </a:ext>
            </a:extLst>
          </p:cNvPr>
          <p:cNvSpPr txBox="1"/>
          <p:nvPr/>
        </p:nvSpPr>
        <p:spPr>
          <a:xfrm>
            <a:off x="457505" y="1924038"/>
            <a:ext cx="9947190" cy="4893647"/>
          </a:xfrm>
          <a:prstGeom prst="rect">
            <a:avLst/>
          </a:prstGeom>
          <a:noFill/>
        </p:spPr>
        <p:txBody>
          <a:bodyPr wrap="square">
            <a:spAutoFit/>
          </a:bodyPr>
          <a:lstStyle/>
          <a:p>
            <a:r>
              <a:rPr lang="de-DE" sz="2400" dirty="0">
                <a:solidFill>
                  <a:srgbClr val="FF0000"/>
                </a:solidFill>
              </a:rPr>
              <a:t>Verhinderung einer klaren Torchance &amp; Verhinderung eines aussichtsreichen</a:t>
            </a:r>
          </a:p>
          <a:p>
            <a:r>
              <a:rPr lang="de-DE" sz="2400" dirty="0">
                <a:solidFill>
                  <a:srgbClr val="FF0000"/>
                </a:solidFill>
              </a:rPr>
              <a:t>Angriffs</a:t>
            </a:r>
          </a:p>
          <a:p>
            <a:endParaRPr lang="de-DE" sz="2400" dirty="0">
              <a:solidFill>
                <a:srgbClr val="FF0000"/>
              </a:solidFill>
            </a:endParaRPr>
          </a:p>
          <a:p>
            <a:r>
              <a:rPr lang="de-DE" sz="2400" dirty="0">
                <a:solidFill>
                  <a:srgbClr val="FF0000"/>
                </a:solidFill>
              </a:rPr>
              <a:t>Keine persönlichen Strafen nach Torerzielungen aus Vorteilssituationen</a:t>
            </a:r>
          </a:p>
          <a:p>
            <a:r>
              <a:rPr lang="de-DE" sz="2400" dirty="0">
                <a:solidFill>
                  <a:srgbClr val="FF0000"/>
                </a:solidFill>
              </a:rPr>
              <a:t>(Regel 12)</a:t>
            </a:r>
          </a:p>
          <a:p>
            <a:endParaRPr lang="de-DE" sz="2400" dirty="0">
              <a:solidFill>
                <a:srgbClr val="FF0000"/>
              </a:solidFill>
            </a:endParaRPr>
          </a:p>
          <a:p>
            <a:r>
              <a:rPr lang="de-DE" sz="2400" dirty="0"/>
              <a:t>Für das Vereiteln einer offensichtlichen/aussichtsreiche Torchance gibt es in Zukunft keine Verwarnung/Feldverweis auf Dauer (RK) mehr, wenn auf Vorteil entschieden und ein Tor erzielt wird. Dies gilt beispielsweise bei der klassischen „Notbremse“ oder wenn ein Verteidiger den Ball auf der Torlinie mit der Hand abwehrt und im Anschluss ein Tor erzielt wird. </a:t>
            </a:r>
          </a:p>
          <a:p>
            <a:r>
              <a:rPr lang="de-DE" sz="2400" dirty="0">
                <a:solidFill>
                  <a:srgbClr val="FF0000"/>
                </a:solidFill>
              </a:rPr>
              <a:t>( Ausnahmen: rücksichtslos / brutal )</a:t>
            </a:r>
          </a:p>
          <a:p>
            <a:endParaRPr lang="de-DE" sz="2400" dirty="0"/>
          </a:p>
        </p:txBody>
      </p:sp>
    </p:spTree>
    <p:extLst>
      <p:ext uri="{BB962C8B-B14F-4D97-AF65-F5344CB8AC3E}">
        <p14:creationId xmlns:p14="http://schemas.microsoft.com/office/powerpoint/2010/main" val="2418710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49A28E7-01B6-DCB5-EDA0-BEFF51FFDC8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45FF1E-2923-0B6D-7310-ABFE0F755C80}"/>
              </a:ext>
            </a:extLst>
          </p:cNvPr>
          <p:cNvSpPr/>
          <p:nvPr/>
        </p:nvSpPr>
        <p:spPr>
          <a:xfrm>
            <a:off x="0" y="0"/>
            <a:ext cx="2926080" cy="457200"/>
          </a:xfrm>
          <a:prstGeom prst="rect">
            <a:avLst/>
          </a:prstGeom>
          <a:solidFill>
            <a:srgbClr val="1E5BA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95C7CAFD-7780-F80E-8D17-0C71B44C2762}"/>
              </a:ext>
            </a:extLst>
          </p:cNvPr>
          <p:cNvSpPr/>
          <p:nvPr/>
        </p:nvSpPr>
        <p:spPr>
          <a:xfrm>
            <a:off x="0" y="411480"/>
            <a:ext cx="2194560" cy="201168"/>
          </a:xfrm>
          <a:prstGeom prst="rect">
            <a:avLst/>
          </a:prstGeom>
          <a:solidFill>
            <a:srgbClr val="F1C4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a:extLst>
              <a:ext uri="{FF2B5EF4-FFF2-40B4-BE49-F238E27FC236}">
                <a16:creationId xmlns:a16="http://schemas.microsoft.com/office/drawing/2014/main" id="{25671971-8BA9-E722-5762-F6CEA63B239C}"/>
              </a:ext>
            </a:extLst>
          </p:cNvPr>
          <p:cNvSpPr/>
          <p:nvPr/>
        </p:nvSpPr>
        <p:spPr>
          <a:xfrm>
            <a:off x="9265615" y="6400800"/>
            <a:ext cx="2926080" cy="457200"/>
          </a:xfrm>
          <a:prstGeom prst="rect">
            <a:avLst/>
          </a:prstGeom>
          <a:solidFill>
            <a:srgbClr val="1E5BA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a:extLst>
              <a:ext uri="{FF2B5EF4-FFF2-40B4-BE49-F238E27FC236}">
                <a16:creationId xmlns:a16="http://schemas.microsoft.com/office/drawing/2014/main" id="{EC6B9AEF-1F37-B9EF-3170-DA2E66A6EB4F}"/>
              </a:ext>
            </a:extLst>
          </p:cNvPr>
          <p:cNvSpPr/>
          <p:nvPr/>
        </p:nvSpPr>
        <p:spPr>
          <a:xfrm>
            <a:off x="9997135" y="6245352"/>
            <a:ext cx="2194560" cy="201168"/>
          </a:xfrm>
          <a:prstGeom prst="rect">
            <a:avLst/>
          </a:prstGeom>
          <a:solidFill>
            <a:srgbClr val="F1C4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3DD052EF-2A0C-4F96-8BB0-1909A059CDCF.jpeg">
            <a:extLst>
              <a:ext uri="{FF2B5EF4-FFF2-40B4-BE49-F238E27FC236}">
                <a16:creationId xmlns:a16="http://schemas.microsoft.com/office/drawing/2014/main" id="{4CAB810B-7E45-BA89-3529-B5B125784E94}"/>
              </a:ext>
            </a:extLst>
          </p:cNvPr>
          <p:cNvPicPr>
            <a:picLocks noChangeAspect="1"/>
          </p:cNvPicPr>
          <p:nvPr/>
        </p:nvPicPr>
        <p:blipFill>
          <a:blip r:embed="rId2"/>
          <a:stretch>
            <a:fillRect/>
          </a:stretch>
        </p:blipFill>
        <p:spPr>
          <a:xfrm>
            <a:off x="9997135" y="228600"/>
            <a:ext cx="1737360" cy="2034881"/>
          </a:xfrm>
          <a:prstGeom prst="rect">
            <a:avLst/>
          </a:prstGeom>
        </p:spPr>
      </p:pic>
      <p:sp>
        <p:nvSpPr>
          <p:cNvPr id="7" name="TextBox 6">
            <a:extLst>
              <a:ext uri="{FF2B5EF4-FFF2-40B4-BE49-F238E27FC236}">
                <a16:creationId xmlns:a16="http://schemas.microsoft.com/office/drawing/2014/main" id="{3F76EE53-F1E6-6D55-9297-436D9845475F}"/>
              </a:ext>
            </a:extLst>
          </p:cNvPr>
          <p:cNvSpPr txBox="1"/>
          <p:nvPr/>
        </p:nvSpPr>
        <p:spPr>
          <a:xfrm>
            <a:off x="731519" y="914400"/>
            <a:ext cx="8534095" cy="707886"/>
          </a:xfrm>
          <a:prstGeom prst="rect">
            <a:avLst/>
          </a:prstGeom>
          <a:noFill/>
        </p:spPr>
        <p:txBody>
          <a:bodyPr wrap="square">
            <a:spAutoFit/>
          </a:bodyPr>
          <a:lstStyle/>
          <a:p>
            <a:pPr algn="ctr">
              <a:defRPr sz="2800" b="1">
                <a:solidFill>
                  <a:srgbClr val="1E5BA8"/>
                </a:solidFill>
              </a:defRPr>
            </a:pPr>
            <a:r>
              <a:rPr lang="de-DE" sz="4000" dirty="0"/>
              <a:t>Regelanpassung</a:t>
            </a:r>
            <a:endParaRPr sz="4000" dirty="0"/>
          </a:p>
        </p:txBody>
      </p:sp>
      <p:sp>
        <p:nvSpPr>
          <p:cNvPr id="8" name="TextBox 7">
            <a:extLst>
              <a:ext uri="{FF2B5EF4-FFF2-40B4-BE49-F238E27FC236}">
                <a16:creationId xmlns:a16="http://schemas.microsoft.com/office/drawing/2014/main" id="{1F75D25B-CC7D-2D26-B3A6-5542CDB305D7}"/>
              </a:ext>
            </a:extLst>
          </p:cNvPr>
          <p:cNvSpPr txBox="1"/>
          <p:nvPr/>
        </p:nvSpPr>
        <p:spPr>
          <a:xfrm>
            <a:off x="731519" y="1924038"/>
            <a:ext cx="9947190" cy="2554545"/>
          </a:xfrm>
          <a:prstGeom prst="rect">
            <a:avLst/>
          </a:prstGeom>
          <a:noFill/>
        </p:spPr>
        <p:txBody>
          <a:bodyPr wrap="square">
            <a:spAutoFit/>
          </a:bodyPr>
          <a:lstStyle/>
          <a:p>
            <a:r>
              <a:rPr lang="de-DE" sz="4000" b="1" dirty="0">
                <a:solidFill>
                  <a:srgbClr val="FF0000"/>
                </a:solidFill>
              </a:rPr>
              <a:t>in Regel 12</a:t>
            </a:r>
          </a:p>
          <a:p>
            <a:endParaRPr lang="de-DE" sz="2400" dirty="0"/>
          </a:p>
          <a:p>
            <a:r>
              <a:rPr lang="de-DE" sz="2400" dirty="0"/>
              <a:t>Für das Stören des Abschlages durch den Torwart ist der fehlbare Spieler</a:t>
            </a:r>
          </a:p>
          <a:p>
            <a:r>
              <a:rPr lang="de-DE" sz="2400" dirty="0"/>
              <a:t>ab sofort persönlich zu bestrafen (Gelbe Karte), wenn der Schiedsrichter</a:t>
            </a:r>
          </a:p>
          <a:p>
            <a:r>
              <a:rPr lang="de-DE" sz="2400" dirty="0"/>
              <a:t>das Spiel deshalb unterbricht (Vorteilsbestimmung). Spielfortsetzung, wie auch</a:t>
            </a:r>
          </a:p>
          <a:p>
            <a:r>
              <a:rPr lang="de-DE" sz="2400" dirty="0"/>
              <a:t>Bisher: indirekter Freistoß am Ort des Vergehens.</a:t>
            </a:r>
          </a:p>
        </p:txBody>
      </p:sp>
    </p:spTree>
    <p:extLst>
      <p:ext uri="{BB962C8B-B14F-4D97-AF65-F5344CB8AC3E}">
        <p14:creationId xmlns:p14="http://schemas.microsoft.com/office/powerpoint/2010/main" val="41270593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643</Words>
  <Application>Microsoft Macintosh PowerPoint</Application>
  <PresentationFormat>Breitbild</PresentationFormat>
  <Paragraphs>55</Paragraphs>
  <Slides>9</Slides>
  <Notes>0</Notes>
  <HiddenSlides>0</HiddenSlides>
  <MMClips>1</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9</vt:i4>
      </vt:variant>
    </vt:vector>
  </HeadingPairs>
  <TitlesOfParts>
    <vt:vector size="12" baseType="lpstr">
      <vt:lpstr>Arial</vt:lpstr>
      <vt:lpstr>Calibri</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Michael Damke</cp:lastModifiedBy>
  <cp:revision>9</cp:revision>
  <dcterms:created xsi:type="dcterms:W3CDTF">2013-01-27T09:14:16Z</dcterms:created>
  <dcterms:modified xsi:type="dcterms:W3CDTF">2026-08-19T19:43:27Z</dcterms:modified>
  <cp:category/>
</cp:coreProperties>
</file>